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45" d="100"/>
          <a:sy n="45" d="100"/>
        </p:scale>
        <p:origin x="136" y="-356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kdahlquist.github.io/GRNmap/" TargetMode="External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png"/><Relationship Id="rId24" Type="http://schemas.openxmlformats.org/officeDocument/2006/relationships/image" Target="../media/image19.tiff"/><Relationship Id="rId10" Type="http://schemas.openxmlformats.org/officeDocument/2006/relationships/hyperlink" Target="http://nodejs.org/" TargetMode="External"/><Relationship Id="rId11" Type="http://schemas.openxmlformats.org/officeDocument/2006/relationships/hyperlink" Target="http://mochajs.org/" TargetMode="Externa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jp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b="0" i="0" u="none" strike="noStrike" cap="none" baseline="0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Test-driven</a:t>
            </a:r>
            <a:r>
              <a:rPr lang="en-US" sz="9000" b="0" i="0" u="none" strike="noStrike" cap="none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development improves </a:t>
            </a:r>
            <a:r>
              <a:rPr lang="en-US" sz="9000" b="0" i="0" u="none" strike="noStrike" cap="none" dirty="0" err="1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9000" dirty="0" smtClean="0">
                <a:solidFill>
                  <a:srgbClr val="014D00"/>
                </a:solidFill>
              </a:rPr>
              <a:t>: a web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dirty="0">
                <a:solidFill>
                  <a:srgbClr val="014D00"/>
                </a:solidFill>
              </a:rPr>
              <a:t>a</a:t>
            </a:r>
            <a:r>
              <a:rPr lang="en-US" sz="9000" dirty="0" smtClean="0">
                <a:solidFill>
                  <a:srgbClr val="014D00"/>
                </a:solidFill>
              </a:rPr>
              <a:t>pplication for visualizing models of gene regulatory networks</a:t>
            </a:r>
            <a:endParaRPr lang="en-US" sz="90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Anindita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Varshneya*, Nicole A. Anguiano**,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</a:t>
            </a:r>
            <a:r>
              <a:rPr lang="en-US" sz="4000" dirty="0" err="1" smtClean="0">
                <a:solidFill>
                  <a:schemeClr val="dk1"/>
                </a:solidFill>
              </a:rPr>
              <a:t>i</a:t>
            </a:r>
            <a:r>
              <a:rPr lang="en-US" sz="4000" dirty="0" smtClean="0">
                <a:solidFill>
                  <a:schemeClr val="dk1"/>
                </a:solidFill>
              </a:rPr>
              <a:t>*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Yeon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-Soo Shin**, 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Kam D.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John David N.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and Ben G. Fitzpatrick***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Computer Science, 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**Department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of Mathematics, 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835487" y="7331101"/>
            <a:ext cx="9754536" cy="9280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the mRNA, and the protein 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2540" y="11938630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913" y="13241592"/>
            <a:ext cx="5616845" cy="206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17"/>
          <p:cNvPicPr preferRelativeResize="0"/>
          <p:nvPr/>
        </p:nvPicPr>
        <p:blipFill rotWithShape="1">
          <a:blip r:embed="rId5">
            <a:alphaModFix/>
          </a:blip>
          <a:srcRect r="10182"/>
          <a:stretch/>
        </p:blipFill>
        <p:spPr>
          <a:xfrm>
            <a:off x="1680858" y="9864558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6">
            <a:alphaModFix/>
          </a:blip>
          <a:srcRect l="27345" t="34020" b="29849"/>
          <a:stretch/>
        </p:blipFill>
        <p:spPr>
          <a:xfrm>
            <a:off x="4758346" y="10016030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92"/>
          <p:cNvSpPr txBox="1"/>
          <p:nvPr/>
        </p:nvSpPr>
        <p:spPr>
          <a:xfrm>
            <a:off x="835487" y="18196790"/>
            <a:ext cx="9754534" cy="9991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MATLAB model is available at http://kdahlquist.github.io/GRNmap/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a differential equations model of the changes in gene expression over time for a gene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regulatory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(Dahlquist et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al. 2015)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gene (node) in the network has an equation.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parameters in the model are estimated from laboratory data.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weight parameter, </a:t>
            </a:r>
            <a:r>
              <a:rPr lang="en-US" sz="2200" b="0" i="1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gives the direction (activation or repression) and magnitude of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regulatory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relationship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produces an Excel spreadsheet with an adjacency matrix representing the network.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94"/>
          <p:cNvSpPr/>
          <p:nvPr/>
        </p:nvSpPr>
        <p:spPr>
          <a:xfrm>
            <a:off x="835483" y="28470371"/>
            <a:ext cx="9754534" cy="107892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Accepts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Microsoft </a:t>
            </a:r>
            <a:r>
              <a:rPr lang="en-US" sz="3600" dirty="0" smtClean="0">
                <a:solidFill>
                  <a:srgbClr val="017C00"/>
                </a:solidFill>
              </a:rPr>
              <a:t>Excel, SIF, and </a:t>
            </a:r>
            <a:r>
              <a:rPr lang="en-US" sz="3600" dirty="0" err="1" smtClean="0">
                <a:solidFill>
                  <a:srgbClr val="017C00"/>
                </a:solidFill>
              </a:rPr>
              <a:t>GraphML</a:t>
            </a:r>
            <a:r>
              <a:rPr lang="en-US" sz="3600" smtClean="0">
                <a:solidFill>
                  <a:srgbClr val="017C00"/>
                </a:solidFill>
              </a:rPr>
              <a:t> Files </a:t>
            </a:r>
            <a:r>
              <a:rPr lang="en-US" sz="3600" dirty="0">
                <a:solidFill>
                  <a:srgbClr val="017C00"/>
                </a:solidFill>
              </a:rPr>
              <a:t>in 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Proper Format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95"/>
          <p:cNvSpPr/>
          <p:nvPr/>
        </p:nvSpPr>
        <p:spPr>
          <a:xfrm>
            <a:off x="835486" y="29546688"/>
            <a:ext cx="9754534" cy="26759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Excel workbooks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 a “network”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sheet (for 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graphs) or a “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network_optimized_weights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” sheet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(for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weighted graphs).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aseline="0" dirty="0" smtClean="0">
                <a:solidFill>
                  <a:schemeClr val="dk1"/>
                </a:solidFill>
              </a:rPr>
              <a:t>The</a:t>
            </a:r>
            <a:r>
              <a:rPr lang="en-US" sz="2200" dirty="0" smtClean="0">
                <a:solidFill>
                  <a:schemeClr val="dk1"/>
                </a:solidFill>
              </a:rPr>
              <a:t> adjacency matrix can be </a:t>
            </a:r>
            <a:r>
              <a:rPr lang="en-US" sz="2200" dirty="0" smtClean="0">
                <a:solidFill>
                  <a:schemeClr val="dk1"/>
                </a:solidFill>
                <a:rtl val="0"/>
              </a:rPr>
              <a:t>symmetrical </a:t>
            </a:r>
            <a:r>
              <a:rPr lang="en-US" sz="2200" dirty="0">
                <a:solidFill>
                  <a:schemeClr val="dk1"/>
                </a:solidFill>
                <a:rtl val="0"/>
              </a:rPr>
              <a:t>or </a:t>
            </a:r>
            <a:r>
              <a:rPr lang="en-US" sz="2200" dirty="0" smtClean="0">
                <a:solidFill>
                  <a:schemeClr val="dk1"/>
                </a:solidFill>
                <a:rtl val="0"/>
              </a:rPr>
              <a:t>asymmetrical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 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input and output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workbooks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are accepted without adjustment.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Adjacency matrices generated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from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databases,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such as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YEASTRACT (Miguel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al., 2014)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can be used with some modification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</p:txBody>
      </p:sp>
      <p:pic>
        <p:nvPicPr>
          <p:cNvPr id="67" name="Shape 115"/>
          <p:cNvPicPr preferRelativeResize="0"/>
          <p:nvPr/>
        </p:nvPicPr>
        <p:blipFill rotWithShape="1">
          <a:blip r:embed="rId7">
            <a:alphaModFix/>
          </a:blip>
          <a:srcRect l="8866" t="1807" r="7142" b="3158"/>
          <a:stretch/>
        </p:blipFill>
        <p:spPr>
          <a:xfrm>
            <a:off x="7110925" y="18714685"/>
            <a:ext cx="1701200" cy="173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80" y="18796206"/>
            <a:ext cx="4229100" cy="1663700"/>
          </a:xfrm>
          <a:prstGeom prst="rect">
            <a:avLst/>
          </a:prstGeom>
        </p:spPr>
      </p:pic>
      <p:sp>
        <p:nvSpPr>
          <p:cNvPr id="69" name="Shape 100"/>
          <p:cNvSpPr/>
          <p:nvPr/>
        </p:nvSpPr>
        <p:spPr>
          <a:xfrm>
            <a:off x="33111484" y="18838720"/>
            <a:ext cx="9921300" cy="1122842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8402" y="25637993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11468" y="28453156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16175" y="19726131"/>
            <a:ext cx="9921300" cy="1093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present other graph statistics.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node coloring based on expression data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8415" y="26573097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4750" y="29338000"/>
            <a:ext cx="9921300" cy="2884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Chai: http://</a:t>
            </a:r>
            <a:r>
              <a:rPr lang="en-US" dirty="0" err="1"/>
              <a:t>chaijs.com</a:t>
            </a:r>
            <a:r>
              <a:rPr lang="en-US" dirty="0" smtClean="0"/>
              <a:t>/</a:t>
            </a:r>
            <a:endParaRPr lang="en-US" b="0" i="0" u="none" strike="noStrike" cap="none" baseline="0" dirty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Dahlquist, K.D., Fitzpatrick, B.G., Camacho, E.T., Entzminger, S.D., and Wanner, N.C. (2015) Parameter Estimation for Gene Regulatory Networks from Microarray Data: Cold Shock Response in Saccharomyces cerevisiae. </a:t>
            </a:r>
            <a:r>
              <a:rPr lang="en-US" i="1"/>
              <a:t>Bulletin of Mathematical Biology</a:t>
            </a:r>
            <a:r>
              <a:rPr lang="en-US"/>
              <a:t>, </a:t>
            </a:r>
            <a:r>
              <a:rPr lang="en-US" i="1"/>
              <a:t>77</a:t>
            </a:r>
            <a:r>
              <a:rPr lang="en-US"/>
              <a:t>(8), 1457-1492</a:t>
            </a:r>
            <a:r>
              <a:rPr lang="en-US" smtClean="0"/>
              <a:t>, </a:t>
            </a:r>
            <a:r>
              <a:rPr lang="en-US"/>
              <a:t>DOI: </a:t>
            </a:r>
            <a:r>
              <a:rPr lang="en-US" smtClean="0"/>
              <a:t>10.1007/s11538-015-0092-6</a:t>
            </a:r>
            <a:endParaRPr lang="en-US" b="0" i="0" u="none" strike="noStrike" cap="none" baseline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D3.js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http://d3js.org/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Express Framework: 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expressjs.com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Freeman, S. (2002) Biological Science. Upper Saddle River, New Jersey: Prentice Hall.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kdahlquist.github.io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endParaRPr lang="en-US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>
                <a:rtl val="0"/>
              </a:rPr>
              <a:t>n</a:t>
            </a: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ode.js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10"/>
                <a:rtl val="0"/>
              </a:rPr>
              <a:t>http://nodejs.org</a:t>
            </a:r>
            <a:r>
              <a:rPr lang="en-US" b="0" i="0" u="none" strike="noStrike" cap="none" baseline="0" dirty="0" smtClean="0">
                <a:solidFill>
                  <a:srgbClr val="000000"/>
                </a:solidFill>
                <a:sym typeface="Arial"/>
                <a:hlinkClick r:id="rId10"/>
                <a:rtl val="0"/>
              </a:rPr>
              <a:t>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smtClean="0"/>
              <a:t>Mocha: </a:t>
            </a:r>
            <a:r>
              <a:rPr lang="en-US" dirty="0" smtClean="0">
                <a:hlinkClick r:id="rId11"/>
              </a:rPr>
              <a:t>http://mochajs.org/</a:t>
            </a:r>
            <a:endParaRPr lang="en-US" dirty="0" smtClean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Teixeira, M. C., Monteiro, P. T., Guerreiro, J. F., Gonçalves,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/>
              <a:t>Nucleic </a:t>
            </a:r>
            <a:r>
              <a:rPr lang="en-US" i="1" smtClean="0"/>
              <a:t>Acids Research</a:t>
            </a:r>
            <a:r>
              <a:rPr lang="en-US"/>
              <a:t>, </a:t>
            </a:r>
            <a:r>
              <a:rPr lang="en-US" i="1"/>
              <a:t>42</a:t>
            </a:r>
            <a:r>
              <a:rPr lang="en-US"/>
              <a:t>(D1), </a:t>
            </a:r>
            <a:r>
              <a:rPr lang="en-US" smtClean="0"/>
              <a:t>D161-D166, DOI: </a:t>
            </a:r>
            <a:r>
              <a:rPr lang="en-US"/>
              <a:t>10.1093/nar/gkt1015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Font typeface="Arial"/>
              <a:buNone/>
            </a:pPr>
            <a:endParaRPr sz="1700" b="0" i="0" u="none" strike="noStrike" cap="none" baseline="0" dirty="0">
              <a:solidFill>
                <a:srgbClr val="003700"/>
              </a:solidFill>
              <a:sym typeface="Arial"/>
              <a:rtl val="0"/>
            </a:endParaRPr>
          </a:p>
        </p:txBody>
      </p:sp>
      <p:sp>
        <p:nvSpPr>
          <p:cNvPr id="81" name="Shape 108"/>
          <p:cNvSpPr/>
          <p:nvPr/>
        </p:nvSpPr>
        <p:spPr>
          <a:xfrm>
            <a:off x="22169519" y="19141755"/>
            <a:ext cx="9918560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Optimized Mocha 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Framework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2" name="Shape 109"/>
          <p:cNvSpPr/>
          <p:nvPr/>
        </p:nvSpPr>
        <p:spPr>
          <a:xfrm>
            <a:off x="22180670" y="20076959"/>
            <a:ext cx="9918560" cy="11980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>
                <a:solidFill>
                  <a:schemeClr val="dk1"/>
                </a:solidFill>
              </a:rPr>
              <a:t>Unit </a:t>
            </a:r>
            <a:r>
              <a:rPr lang="en-US" sz="2200" b="1" dirty="0">
                <a:solidFill>
                  <a:schemeClr val="dk1"/>
                </a:solidFill>
              </a:rPr>
              <a:t>Testing Framework </a:t>
            </a:r>
            <a:r>
              <a:rPr lang="en-US" sz="2200" b="1" dirty="0" smtClean="0">
                <a:solidFill>
                  <a:schemeClr val="dk1"/>
                </a:solidFill>
              </a:rPr>
              <a:t>Optimized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testing framework, executed through Mocha and Chai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test framework, consists of 161 passing tests covering over 500 test files,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With the addition of SIF,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, and Excel imports, the decision was made to optimize 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into 2 different test “groups,” with “semantic” tests being file-format independent, and individualized “syntactic”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</a:t>
            </a:r>
            <a:r>
              <a:rPr lang="en-US" sz="2200" dirty="0" smtClean="0"/>
              <a:t>“</a:t>
            </a:r>
            <a:r>
              <a:rPr lang="en-US" sz="2200" dirty="0" smtClean="0"/>
              <a:t>semantic” checker test are generally considered fatal, whereas most of the “syntactic” checker tests return warnings.</a:t>
            </a:r>
            <a:endParaRPr lang="en-US" sz="2200" dirty="0" smtClean="0"/>
          </a:p>
        </p:txBody>
      </p:sp>
      <p:sp>
        <p:nvSpPr>
          <p:cNvPr id="137" name="Shape 99"/>
          <p:cNvSpPr/>
          <p:nvPr/>
        </p:nvSpPr>
        <p:spPr>
          <a:xfrm>
            <a:off x="835484" y="6162935"/>
            <a:ext cx="9754540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8" name="Shape 99"/>
          <p:cNvSpPr/>
          <p:nvPr/>
        </p:nvSpPr>
        <p:spPr>
          <a:xfrm>
            <a:off x="835483" y="16930985"/>
            <a:ext cx="9754541" cy="12658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Gene Regulatory Network Modeling and Parameter Estimation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424051" y="7081560"/>
            <a:ext cx="20664029" cy="11605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500250" y="20104346"/>
            <a:ext cx="9910513" cy="119805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500251" y="19143214"/>
            <a:ext cx="991051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424051" y="6159261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46" name="Shape 8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624208" y="22931764"/>
            <a:ext cx="9403445" cy="36949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595747" y="21058587"/>
            <a:ext cx="93628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3"/>
          <a:srcRect t="24190" r="6556" b="40704"/>
          <a:stretch/>
        </p:blipFill>
        <p:spPr>
          <a:xfrm>
            <a:off x="11591913" y="8021234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95916" y="8150424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l="18715"/>
          <a:stretch/>
        </p:blipFill>
        <p:spPr>
          <a:xfrm>
            <a:off x="18359405" y="7456040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5858400" y="8150424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39855" y="7555523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370526" y="7456694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242099" y="13617452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7937543" y="9747070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4"/>
          <a:srcRect t="8034" r="81013" b="29176"/>
          <a:stretch/>
        </p:blipFill>
        <p:spPr>
          <a:xfrm>
            <a:off x="16217680" y="9189058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257357" y="9276235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277163" y="94567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50948" y="13352104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515922" y="9180128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5"/>
          <a:srcRect l="351" t="3057"/>
          <a:stretch/>
        </p:blipFill>
        <p:spPr>
          <a:xfrm>
            <a:off x="16499982" y="8003948"/>
            <a:ext cx="1379442" cy="1206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6"/>
          <a:srcRect l="-1" t="36170" r="16347" b="-811"/>
          <a:stretch/>
        </p:blipFill>
        <p:spPr>
          <a:xfrm>
            <a:off x="1880464" y="23377584"/>
            <a:ext cx="7579132" cy="216176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430067" y="8021234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7">
            <a:alphaModFix/>
          </a:blip>
          <a:srcRect l="51219" t="35156" b="33193"/>
          <a:stretch/>
        </p:blipFill>
        <p:spPr>
          <a:xfrm>
            <a:off x="18874695" y="16138706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7">
            <a:alphaModFix/>
          </a:blip>
          <a:srcRect t="68506" r="36449"/>
          <a:stretch/>
        </p:blipFill>
        <p:spPr>
          <a:xfrm>
            <a:off x="21692663" y="16107617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7">
            <a:alphaModFix/>
          </a:blip>
          <a:srcRect l="66784" t="68506"/>
          <a:stretch/>
        </p:blipFill>
        <p:spPr>
          <a:xfrm>
            <a:off x="25764060" y="16107617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7">
            <a:alphaModFix/>
          </a:blip>
          <a:srcRect t="35156" r="56613" b="33193"/>
          <a:stretch/>
        </p:blipFill>
        <p:spPr>
          <a:xfrm>
            <a:off x="16060542" y="16066221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/>
          <a:srcRect r="11035"/>
          <a:stretch/>
        </p:blipFill>
        <p:spPr>
          <a:xfrm>
            <a:off x="16223196" y="7474558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147244" y="7407967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338155" y="10337694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896733" y="11431906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468232" y="13173093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7918044" y="13711682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7958734" y="16709103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359405" y="7944458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617301" y="24224991"/>
            <a:ext cx="9280111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200" b="1" dirty="0" smtClean="0"/>
              <a:t>The </a:t>
            </a:r>
            <a:r>
              <a:rPr lang="en-US" sz="2200" b="1" dirty="0"/>
              <a:t>User Interface is Compatible with Firefox and Chrome Browsers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 has been tested with and confirmed to be working in Chrome version 43.0.2357.65 or higher and Firefox version 38.0.1 or higher on Windows 7 and Mac OS X operating systems.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File </a:t>
            </a:r>
            <a:r>
              <a:rPr lang="en-US" sz="2200" dirty="0">
                <a:solidFill>
                  <a:schemeClr val="dk1"/>
                </a:solidFill>
              </a:rPr>
              <a:t>upload is through a simple HTML form element.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Nodes are displayed as interactive HTML elements, and can be clicked and moved. </a:t>
            </a:r>
          </a:p>
          <a:p>
            <a:pPr lvl="0">
              <a:buClr>
                <a:schemeClr val="dk1"/>
              </a:buClr>
              <a:buSzPct val="25000"/>
            </a:pP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168774" y="13903981"/>
            <a:ext cx="11727959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colored cyan; edges with positive weights (activation) are colored magenta; 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95436" y="22123153"/>
            <a:ext cx="3547985" cy="30822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196" y="25653045"/>
            <a:ext cx="9680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0 </a:t>
            </a:r>
            <a:r>
              <a:rPr lang="en-US" sz="2200" dirty="0">
                <a:solidFill>
                  <a:schemeClr val="dk1"/>
                </a:solidFill>
              </a:rPr>
              <a:t>represents no </a:t>
            </a:r>
            <a:r>
              <a:rPr lang="en-US" sz="2200" dirty="0" smtClean="0">
                <a:solidFill>
                  <a:schemeClr val="dk1"/>
                </a:solidFill>
              </a:rPr>
              <a:t>relationship.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Initially, 1 represents a regulatory relationship where the gene specified by the column controls the gene specified by the rows.</a:t>
            </a:r>
            <a:endParaRPr lang="en-US" sz="2200" dirty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After the parameters have been estimated, a </a:t>
            </a:r>
            <a:r>
              <a:rPr lang="en-US" sz="2200" dirty="0">
                <a:solidFill>
                  <a:schemeClr val="dk1"/>
                </a:solidFill>
              </a:rPr>
              <a:t>positive weight value indicates </a:t>
            </a:r>
            <a:r>
              <a:rPr lang="en-US" sz="2200" dirty="0" smtClean="0">
                <a:solidFill>
                  <a:schemeClr val="dk1"/>
                </a:solidFill>
              </a:rPr>
              <a:t>activation and a </a:t>
            </a:r>
            <a:r>
              <a:rPr lang="en-US" sz="2200" dirty="0">
                <a:solidFill>
                  <a:schemeClr val="dk1"/>
                </a:solidFill>
              </a:rPr>
              <a:t>negative weight value indicates repression.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magnitude of the weight defines the strength of the relationship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However, </a:t>
            </a:r>
            <a:r>
              <a:rPr lang="en-US" sz="2200" b="1" dirty="0" err="1">
                <a:solidFill>
                  <a:schemeClr val="dk1"/>
                </a:solidFill>
              </a:rPr>
              <a:t>GRNmap</a:t>
            </a:r>
            <a:r>
              <a:rPr lang="en-US" sz="2200" b="1" dirty="0">
                <a:solidFill>
                  <a:schemeClr val="dk1"/>
                </a:solidFill>
              </a:rPr>
              <a:t> does not generate a visual representation of </a:t>
            </a:r>
            <a:r>
              <a:rPr lang="en-US" sz="2200" b="1" dirty="0" smtClean="0">
                <a:solidFill>
                  <a:schemeClr val="dk1"/>
                </a:solidFill>
              </a:rPr>
              <a:t>GRNs.</a:t>
            </a:r>
            <a:endParaRPr lang="en-US" sz="22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166205" y="74807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1"/>
          <a:srcRect l="19671" t="8977" r="944" b="10451"/>
          <a:stretch/>
        </p:blipFill>
        <p:spPr>
          <a:xfrm>
            <a:off x="27895916" y="14788551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338155" y="13655552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166237" y="26067223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/>
              <a:t>Error Catching was Greatly Improved 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767761" y="7578396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655608" y="7407968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418214" y="7428125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77163" y="17409343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71" y="22120416"/>
            <a:ext cx="6510124" cy="3084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223672" y="27698485"/>
            <a:ext cx="4727562" cy="24620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166237" y="27592160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Are Returned In Cases of Non-Fatal Improper </a:t>
            </a:r>
            <a:r>
              <a:rPr lang="en-US" sz="2200" b="1" dirty="0" smtClean="0"/>
              <a:t>Spreadsheets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67482" y="10226264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3481" y="10550502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7482" y="11338702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73" name="Shape 105"/>
          <p:cNvSpPr/>
          <p:nvPr/>
        </p:nvSpPr>
        <p:spPr>
          <a:xfrm>
            <a:off x="33122121" y="21188054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Implemented Mocha Unit Testing 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Framework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08402" y="7094466"/>
            <a:ext cx="9920872" cy="113172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22436129" y="244848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4630160" y="2448485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846104" y="24488158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</a:t>
            </a:r>
            <a:r>
              <a:rPr lang="en-US" sz="1600" dirty="0">
                <a:solidFill>
                  <a:schemeClr val="tx1"/>
                </a:solidFill>
              </a:rPr>
              <a:t>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6845175" y="23696976"/>
            <a:ext cx="1620693" cy="5930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6845175" y="25265926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</a:t>
            </a:r>
            <a:r>
              <a:rPr lang="en-US" sz="1500" dirty="0">
                <a:solidFill>
                  <a:schemeClr val="tx1"/>
                </a:solidFill>
              </a:rPr>
              <a:t>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9837149" y="24482689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7" idx="3"/>
            <a:endCxn id="97" idx="1"/>
          </p:cNvCxnSpPr>
          <p:nvPr/>
        </p:nvCxnSpPr>
        <p:spPr>
          <a:xfrm>
            <a:off x="24056822" y="24781386"/>
            <a:ext cx="573338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7" idx="3"/>
            <a:endCxn id="98" idx="1"/>
          </p:cNvCxnSpPr>
          <p:nvPr/>
        </p:nvCxnSpPr>
        <p:spPr>
          <a:xfrm>
            <a:off x="26250853" y="24781386"/>
            <a:ext cx="595251" cy="330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0" idx="3"/>
            <a:endCxn id="101" idx="1"/>
          </p:cNvCxnSpPr>
          <p:nvPr/>
        </p:nvCxnSpPr>
        <p:spPr>
          <a:xfrm flipV="1">
            <a:off x="28465868" y="24779217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9" idx="3"/>
            <a:endCxn id="101" idx="1"/>
          </p:cNvCxnSpPr>
          <p:nvPr/>
        </p:nvCxnSpPr>
        <p:spPr>
          <a:xfrm>
            <a:off x="28465868" y="23993504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896578" y="22189644"/>
            <a:ext cx="2886360" cy="2946492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98" idx="3"/>
            <a:endCxn id="101" idx="1"/>
          </p:cNvCxnSpPr>
          <p:nvPr/>
        </p:nvCxnSpPr>
        <p:spPr>
          <a:xfrm flipV="1">
            <a:off x="28466797" y="24779217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0294663" y="22961079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3009 total visitors and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1770 </a:t>
            </a:r>
            <a:r>
              <a:rPr lang="en-US" dirty="0">
                <a:solidFill>
                  <a:schemeClr val="bg1"/>
                </a:solidFill>
              </a:rPr>
              <a:t>files uploaded as of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26 January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2177388" y="28357981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adjacency matrix is graphed, 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2180669" y="3009674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1675</Words>
  <Application>Microsoft Macintosh PowerPoint</Application>
  <PresentationFormat>Custom</PresentationFormat>
  <Paragraphs>171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Mihir Samdarshi</cp:lastModifiedBy>
  <cp:revision>87</cp:revision>
  <cp:lastPrinted>2015-03-19T20:06:11Z</cp:lastPrinted>
  <dcterms:modified xsi:type="dcterms:W3CDTF">2017-01-27T00:00:01Z</dcterms:modified>
</cp:coreProperties>
</file>